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8" r:id="rId5"/>
  </p:sldMasterIdLst>
  <p:notesMasterIdLst>
    <p:notesMasterId r:id="rId25"/>
  </p:notesMasterIdLst>
  <p:handoutMasterIdLst>
    <p:handoutMasterId r:id="rId26"/>
  </p:handoutMasterIdLst>
  <p:sldIdLst>
    <p:sldId id="292" r:id="rId6"/>
    <p:sldId id="2509" r:id="rId7"/>
    <p:sldId id="2513" r:id="rId8"/>
    <p:sldId id="2512" r:id="rId9"/>
    <p:sldId id="2514" r:id="rId10"/>
    <p:sldId id="2508" r:id="rId11"/>
    <p:sldId id="2516" r:id="rId12"/>
    <p:sldId id="2517" r:id="rId13"/>
    <p:sldId id="291" r:id="rId14"/>
    <p:sldId id="294" r:id="rId15"/>
    <p:sldId id="301" r:id="rId16"/>
    <p:sldId id="2506" r:id="rId17"/>
    <p:sldId id="384" r:id="rId18"/>
    <p:sldId id="392" r:id="rId19"/>
    <p:sldId id="298" r:id="rId20"/>
    <p:sldId id="2507" r:id="rId21"/>
    <p:sldId id="2515" r:id="rId22"/>
    <p:sldId id="297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 snapToGrid="0">
      <p:cViewPr varScale="1">
        <p:scale>
          <a:sx n="87" d="100"/>
          <a:sy n="87" d="100"/>
        </p:scale>
        <p:origin x="102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0" y="68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511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2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420977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000" b="1" i="0" u="none" strike="noStrike" kern="15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2367251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A3CE92-C080-494A-886E-599E8CE8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541" y="5806433"/>
            <a:ext cx="2479861" cy="61996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93F36-BFC3-624A-8C05-ADCD2C68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312" y="6255157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4C27597-0002-6544-A0D6-80A069BFD6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84365" y="6380551"/>
            <a:ext cx="798035" cy="77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7026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2096843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000" b="1" i="0" u="none" strike="noStrike" kern="1500" cap="none" spc="-1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09431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0275A33-5B9B-6D4C-9589-3A8A765D90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67" y="526712"/>
            <a:ext cx="2479861" cy="61996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3DC8D7-D78D-0444-B288-654C0722B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312" y="6255157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81EC529-72A9-874F-99E4-5481BCBE29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84365" y="6380551"/>
            <a:ext cx="798035" cy="77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6526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291536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000" b="1" i="0" u="none" strike="noStrike" kern="1500" cap="none" spc="-1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104124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2B7815-49CE-AB4E-B9D6-BF486E7F6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541" y="5806433"/>
            <a:ext cx="2479861" cy="61996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1B439A-0A10-DD43-BC90-FDC03A26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312" y="6255157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17A6399-F10B-344A-9A75-AA0DB055B4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84365" y="6380551"/>
            <a:ext cx="798035" cy="77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2804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3E8CB-0D3D-4731-9E50-5EB436EA8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5330B4-3113-4E4F-A7F6-866902B8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38872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FB4560-DBE5-D043-98BC-C2853AE801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542" y="6273027"/>
            <a:ext cx="1289888" cy="32247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9AB406-94B8-C54F-8BC8-FE5BB45FE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312" y="6255157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47FD825-6128-714F-9A2D-37B3CEDB9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84365" y="6380551"/>
            <a:ext cx="798035" cy="77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15157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E1BB32-7B51-984C-AD19-D2B95E733F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542" y="6273027"/>
            <a:ext cx="1289888" cy="32247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3B6055-2EE5-2641-A29D-8BA3DD282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312" y="6255157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9D42803-2E4D-724A-BAFE-F1F3AE2729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84365" y="6380551"/>
            <a:ext cx="798035" cy="77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72722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red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7C8E1B-F248-4942-BD37-363EAF70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15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91587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 red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15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255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blue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15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4523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 blue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15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77126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magenta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15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57224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 magenta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1" i="0" u="none" strike="noStrike" kern="15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8579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64E82B0-63D5-4446-B657-1E110C3A1E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3AE501B-FE48-4C9F-83B5-7617A1D2B0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CCF9F-8C09-4CF5-898D-11222621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C2ECB-A4FE-4288-8FCC-BBE730F1B3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7F6632-A536-4E61-832D-097A4041BD3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1713180"/>
            <a:ext cx="1097280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1329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4FCF432-50A2-487A-B0C0-6F1BA6AC3D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607CD07-7B46-4181-B8BB-0F88AD8441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50AF9-85EE-431B-BD54-F1FC8C6D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0B6D8-A902-42D8-AB46-12D035F9250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023ADA1-AE77-4E30-9860-A25034135C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1713180"/>
            <a:ext cx="1097280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1188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077EFA6-7B6E-4002-B4D7-A567FD19B7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A9C12F27-8917-4A91-BF2E-0F768AA466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1EC1A14-743D-4EE0-A878-60807D3B44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" y="1948212"/>
            <a:ext cx="2614268" cy="17589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8524962-5303-462F-AFF4-6DD4D159CBD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1237" y="1945660"/>
            <a:ext cx="2614268" cy="17589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29742B1-CD48-4F91-AFDF-D371A06C7AB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72874" y="1952040"/>
            <a:ext cx="2614268" cy="17589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47CD88C-B619-41B1-A824-C7444ACE32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54510" y="1961445"/>
            <a:ext cx="2614268" cy="17589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2F96FA4-7CD5-434D-A000-4FC32EC3392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" y="3891865"/>
            <a:ext cx="2614268" cy="17589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BEE7ABE-77AD-4A40-ADED-D83B23F64A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1237" y="3889313"/>
            <a:ext cx="2614268" cy="17589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370C06F7-5603-41E6-8BD9-06EDA6C6022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72874" y="3895693"/>
            <a:ext cx="2614268" cy="17589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A2C71AB9-038D-4843-9665-137E2D47BE4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4510" y="3905098"/>
            <a:ext cx="2614268" cy="17589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CFA94-6B37-49F1-850E-3358476D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0CB62-9910-41B7-AE83-DF549EE6D6E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84854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04A8E30-F23D-42B8-A4DA-D1BBA6FD94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465709A-5A40-4FAB-8DB6-A62697FBB4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59732-053F-4710-A1A5-3FB81948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5143D-07D7-4953-9034-85742E3783E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7341B4C-7F27-49E4-ABF9-B6FED1C3E54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1713180"/>
            <a:ext cx="1097280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20968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2047CBD-D301-4AE3-8F98-0EA15F78F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3C15858-F7D2-448E-AC37-B9D644F6B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689D7-D8FA-4F51-9AA0-F53B8612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8C8B9-19E9-48BB-B9CB-00227891D9C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DC31D03-1592-4FFD-A8B8-E8D0941E316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1713180"/>
            <a:ext cx="1097280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12996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78"/>
            <a:ext cx="10972800" cy="390428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500" b="1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681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2ACA0BD-B0B0-4B3D-A82B-962E37E018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AF03CF5-4739-4CC7-AEE2-0B9F7454F4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F2A2F-0AA0-4515-934D-5D4BC938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1354D-3E5E-4E4A-9CA0-60C3AEE5C72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520DDBA-6507-43D9-B5D6-89F38C956D5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2266122"/>
            <a:ext cx="10972800" cy="36532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90227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78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000" dirty="0" smtClean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D44E905-D953-44B5-95C2-B51A3DED58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50D3E58-915E-457E-AED4-0288379A0A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55E13-02BE-4E33-B183-388B5848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9B263-0D8F-40A0-A832-EF1BE0984DB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2841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D44E905-D953-44B5-95C2-B51A3DED58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50D3E58-915E-457E-AED4-0288379A0A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55E13-02BE-4E33-B183-388B5848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9B263-0D8F-40A0-A832-EF1BE0984DB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4320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625BE61-50D8-43AF-8D14-0DB45BF446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504591F-D3FF-43BE-BDD3-44D31344A5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6D03-C1C3-4357-B38C-ACA608B3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E908F-6C9E-4AA3-9F59-8ED5F603DA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8527A99-8CC5-4235-BC4F-5ABE0627F22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1713180"/>
            <a:ext cx="1097280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88028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A35A36AF-A0BE-4FF5-9657-877C1CB654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79D711-EF61-4011-9FA6-6FDB01FB16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52491-CA22-4328-97AB-8EE9D2FA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778AE-4C3E-40AD-9573-E0858D43120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D50DC96-D21B-4D16-93D7-9A8D148BBEC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1713180"/>
            <a:ext cx="539496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94F8BE6-6407-4DDB-837A-578478BA1F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87440" y="1713180"/>
            <a:ext cx="539496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30626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F9BD39F-1674-4BF0-8749-712E731C62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A105EBD-351D-4505-98DB-920A7CDF30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E3E10-278E-41E3-B8A0-C73ADA2C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A62B7-E758-4594-B5E7-6F001A3CB10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323909A-81C3-4277-9039-921D923903B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599" y="1713180"/>
            <a:ext cx="350215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AAF54C2-8FC0-4DD0-9AA2-8C9B0214D6D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38918" y="1713180"/>
            <a:ext cx="724348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8396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9EA6ED1-A2B2-43FF-B4A8-651685E8F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ABC5773-4523-4921-89C9-CC89919286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C8F46-B352-4510-97D0-BE486D8D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F6AB7-D22C-40D5-BF0E-EE8000C5BF4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CFC7D71-9B07-42C1-9728-35E0E94E8FC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599" y="1713180"/>
            <a:ext cx="350215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6203159-F37F-48BC-BD51-5BFE655249E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38918" y="1713180"/>
            <a:ext cx="724348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95171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A5E5E89-9046-4B92-81F8-9FE18634F9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FA1F13-D00D-4129-B06E-EC06EA440B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035C5-22EB-4249-A65B-DF616251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0868CF-4AEC-4320-B897-E2C930BE17E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7DBC7AF-8BED-44DE-9C7F-512660417EE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" y="1713180"/>
            <a:ext cx="539496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AEBAA0A-9D44-4D9C-B711-B7FECFEEAAA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87440" y="1713180"/>
            <a:ext cx="5394960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33673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1308F76-0F94-4162-90ED-49AB65EEC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EF6C625-7DFB-4BC9-8909-7AFEFE6B8D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E2662-2467-4E27-B0DA-15E2AAC8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03843-1005-4A82-8512-DCCA81735EF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9F098F2-E403-43AF-85C3-42BF610FEBB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0248" y="1713180"/>
            <a:ext cx="350215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EE6BD3F-0350-4B57-82B2-CDCBC465804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" y="1713180"/>
            <a:ext cx="724348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27723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D5B29B-D593-414D-9905-2654EE1F88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508706A0-D22F-4B03-AD09-292FF11265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F3EB15A-5BC3-4367-BB21-CCA11C7536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3250" y="1406632"/>
            <a:ext cx="5143500" cy="37115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D7D64E5-E39C-492B-9373-C950F64EBD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3186" y="1406633"/>
            <a:ext cx="5143500" cy="36174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26E0646-0EC1-4A19-8A27-410C2E5892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251" y="1826717"/>
            <a:ext cx="5143500" cy="556457"/>
          </a:xfrm>
        </p:spPr>
        <p:txBody>
          <a:bodyPr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995C9AD-54B7-4111-ABEA-B510643D6D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3186" y="1826717"/>
            <a:ext cx="5143500" cy="556457"/>
          </a:xfrm>
        </p:spPr>
        <p:txBody>
          <a:bodyPr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B356183-1EB8-4EF2-B0BB-F990BD15DF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43186" y="3110085"/>
            <a:ext cx="5143500" cy="556457"/>
          </a:xfrm>
        </p:spPr>
        <p:txBody>
          <a:bodyPr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20B8A66-6880-43D3-8122-B6ACEB66A0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251" y="3110085"/>
            <a:ext cx="5143500" cy="556457"/>
          </a:xfrm>
        </p:spPr>
        <p:txBody>
          <a:bodyPr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BA18470-B9C2-464B-B53B-54F7DDBB8A0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3250" y="2589737"/>
            <a:ext cx="5143500" cy="519636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8B1B4F8-FD1B-44C6-AD8B-3D133852470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45250" y="2589737"/>
            <a:ext cx="5143500" cy="519636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67E46BF-FF09-469A-BC1B-948A6FDBEA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7503" y="3956568"/>
            <a:ext cx="2137868" cy="39848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EF7A047-DC61-43FF-8686-C213B567E4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465434" y="3956568"/>
            <a:ext cx="2116967" cy="39848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269DF5D-3FA3-4059-973F-3FE193DE0E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65435" y="4482056"/>
            <a:ext cx="2116966" cy="1168195"/>
          </a:xfrm>
        </p:spPr>
        <p:txBody>
          <a:bodyPr/>
          <a:lstStyle>
            <a:lvl1pPr marL="198112" indent="-198112">
              <a:spcBef>
                <a:spcPts val="800"/>
              </a:spcBef>
              <a:buFont typeface="Arial" panose="020B0604020202020204" pitchFamily="34" charset="0"/>
              <a:buChar char="•"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35EC680-5173-4D51-9F43-B5ABF0130B9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17503" y="4482056"/>
            <a:ext cx="2137867" cy="1168195"/>
          </a:xfrm>
        </p:spPr>
        <p:txBody>
          <a:bodyPr/>
          <a:lstStyle>
            <a:lvl1pPr marL="198112" indent="-198112">
              <a:spcBef>
                <a:spcPts val="800"/>
              </a:spcBef>
              <a:buFont typeface="Arial" panose="020B0604020202020204" pitchFamily="34" charset="0"/>
              <a:buChar char="•"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DAFBC1F-1BD0-47A1-A67C-290314D3F66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29943" y="4482056"/>
            <a:ext cx="1438975" cy="11681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FE857EBA-E4D8-4A75-B09D-1678C7F7EB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29945" y="3898709"/>
            <a:ext cx="1438974" cy="519636"/>
          </a:xfrm>
        </p:spPr>
        <p:txBody>
          <a:bodyPr/>
          <a:lstStyle>
            <a:lvl1pPr marL="0" indent="0">
              <a:buNone/>
              <a:defRPr sz="3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A708712-0D12-46A2-AA01-0ACC7D6333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33681" y="4482056"/>
            <a:ext cx="1412289" cy="11681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3C77796-ADDC-42C7-9A84-710C309664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33683" y="3898709"/>
            <a:ext cx="1412288" cy="519636"/>
          </a:xfrm>
        </p:spPr>
        <p:txBody>
          <a:bodyPr/>
          <a:lstStyle>
            <a:lvl1pPr marL="0" indent="0">
              <a:buNone/>
              <a:defRPr sz="3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18D3A5-77FA-4FE7-AF20-8ED6E498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CF1C3-A10F-4592-BC63-5F5FCD2A7480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85839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4BE6475-7D45-4EB4-9A82-F07E160458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5836718-9BE9-4DF7-BFF0-67B38F0C2F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B29F8-F766-4EEA-AF0A-8D7125B1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DBF51-BDD9-47D4-9794-DE9814A353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5E8EF69-874A-4E0D-AD1E-091E247D88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599" y="1713180"/>
            <a:ext cx="350215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47EF838-90C8-498B-BDB5-00F7E3918AC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44924" y="1713180"/>
            <a:ext cx="350215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1BDA823C-A7CA-4268-A35C-1C4D5D386E2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080248" y="1713180"/>
            <a:ext cx="350215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57313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columns 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2BFE4F-52EC-EA4C-8174-6D0AB121C043}"/>
              </a:ext>
            </a:extLst>
          </p:cNvPr>
          <p:cNvSpPr/>
          <p:nvPr userDrawn="1"/>
        </p:nvSpPr>
        <p:spPr bwMode="auto">
          <a:xfrm>
            <a:off x="577659" y="1083013"/>
            <a:ext cx="3498295" cy="483201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9C99D-1F64-7E4F-B8C3-B8B45961F027}"/>
              </a:ext>
            </a:extLst>
          </p:cNvPr>
          <p:cNvSpPr/>
          <p:nvPr userDrawn="1"/>
        </p:nvSpPr>
        <p:spPr bwMode="auto">
          <a:xfrm>
            <a:off x="4349566" y="1083013"/>
            <a:ext cx="3498295" cy="483201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B694DC-BD9A-A442-9ACD-4F245C97A9FC}"/>
              </a:ext>
            </a:extLst>
          </p:cNvPr>
          <p:cNvSpPr/>
          <p:nvPr userDrawn="1"/>
        </p:nvSpPr>
        <p:spPr bwMode="auto">
          <a:xfrm>
            <a:off x="8102409" y="1083013"/>
            <a:ext cx="3498295" cy="483201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DC70B-08BA-B44B-8C3E-30BE82F98C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08756" y="1276350"/>
            <a:ext cx="3075517" cy="5080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DE90F85-A45B-EB4F-885E-BDA161417B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8452" y="1276350"/>
            <a:ext cx="3075517" cy="5080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1FD44C-15D5-4E4E-9A40-D4A5205C1D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9047" y="1276350"/>
            <a:ext cx="3075517" cy="5080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1D6CA6-DC3E-9040-8CD5-3433B67B4B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47" y="1992760"/>
            <a:ext cx="3075517" cy="29273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60DC261-35D6-E54B-AA97-58927CE6AF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8452" y="1992760"/>
            <a:ext cx="3075517" cy="29273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74439E9-4AE9-914D-B1E8-BB781BAEC9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08756" y="1992760"/>
            <a:ext cx="3075517" cy="29273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AFC3A3-49BC-48B6-994B-13C419EE35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4630112-4D3B-4327-AFEF-69A672DE5E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AAEAE-89AB-410F-B047-51B7B897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2A7E4-4B92-4774-AD3F-A153E94D600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5813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341D-678F-0543-BC1F-DAF878E5E6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" y="3883026"/>
            <a:ext cx="3505200" cy="1971675"/>
          </a:xfrm>
        </p:spPr>
        <p:txBody>
          <a:bodyPr/>
          <a:lstStyle>
            <a:lvl1pPr marL="237744"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530352" indent="0"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9755F0-C41E-2B45-9AED-E932B414A0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3736" y="3883026"/>
            <a:ext cx="3513667" cy="1971675"/>
          </a:xfrm>
        </p:spPr>
        <p:txBody>
          <a:bodyPr/>
          <a:lstStyle>
            <a:lvl1pPr marL="237744"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530352" indent="0"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29C5B03-CACE-A542-91AC-BA0C8C0200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77201" y="3883026"/>
            <a:ext cx="3505199" cy="1971675"/>
          </a:xfrm>
        </p:spPr>
        <p:txBody>
          <a:bodyPr/>
          <a:lstStyle>
            <a:lvl1pPr marL="237744"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530352" indent="0"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E7F73C9-3F48-455D-BFC8-C12C2A65E4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BD1F65-AD45-4791-98F4-368824440B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F42EE2-082F-4851-A3A4-5F91F764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BD6E0-A478-4558-BA34-89E7ADD65AC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5E081D3-F617-4754-91D1-0F2E123DA75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599" y="1713180"/>
            <a:ext cx="3502152" cy="2029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6E1660A-D1C9-4932-8728-14A2890934C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344924" y="1713180"/>
            <a:ext cx="3502152" cy="2029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B347574D-1A5A-4A37-8968-553E8EFD3C8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080248" y="1713180"/>
            <a:ext cx="3502152" cy="2029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35529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, columns 1x3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341D-678F-0543-BC1F-DAF878E5E6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" y="4580556"/>
            <a:ext cx="3505200" cy="1274145"/>
          </a:xfrm>
        </p:spPr>
        <p:txBody>
          <a:bodyPr/>
          <a:lstStyle>
            <a:lvl1pPr marL="9144" indent="0">
              <a:spcAft>
                <a:spcPts val="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6350" indent="0">
              <a:buNone/>
              <a:tabLst/>
              <a:defRPr sz="1200">
                <a:solidFill>
                  <a:schemeClr val="tx2"/>
                </a:solidFill>
              </a:defRPr>
            </a:lvl2pPr>
            <a:lvl3pPr marL="530352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E7F73C9-3F48-455D-BFC8-C12C2A65E4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BD1F65-AD45-4791-98F4-368824440B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F42EE2-082F-4851-A3A4-5F91F764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BD6E0-A478-4558-BA34-89E7ADD65AC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767EBF-3655-C444-ACAE-99148F252F8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9600" y="1712913"/>
            <a:ext cx="2346680" cy="2733518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CB186CA-BEEF-154E-9CC7-B2E814A115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45172" y="4580556"/>
            <a:ext cx="3505200" cy="1274145"/>
          </a:xfrm>
        </p:spPr>
        <p:txBody>
          <a:bodyPr/>
          <a:lstStyle>
            <a:lvl1pPr marL="9144" indent="0">
              <a:spcAft>
                <a:spcPts val="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6350" indent="0">
              <a:buNone/>
              <a:tabLst/>
              <a:defRPr sz="1200">
                <a:solidFill>
                  <a:schemeClr val="tx2"/>
                </a:solidFill>
              </a:defRPr>
            </a:lvl2pPr>
            <a:lvl3pPr marL="530352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2922178-39B1-EA48-8E1B-ECB01EC37B4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744" y="4580556"/>
            <a:ext cx="3505200" cy="1274145"/>
          </a:xfrm>
        </p:spPr>
        <p:txBody>
          <a:bodyPr/>
          <a:lstStyle>
            <a:lvl1pPr marL="9144" indent="0">
              <a:spcAft>
                <a:spcPts val="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6350" indent="0">
              <a:buNone/>
              <a:tabLst/>
              <a:defRPr sz="1200">
                <a:solidFill>
                  <a:schemeClr val="tx2"/>
                </a:solidFill>
              </a:defRPr>
            </a:lvl2pPr>
            <a:lvl3pPr marL="530352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849F284B-4EE8-9D4A-BE0A-8562C36C5E7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45172" y="1712913"/>
            <a:ext cx="2346680" cy="2733518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E68742E-E74D-F449-8572-92841DA2DDD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73656" y="1712913"/>
            <a:ext cx="2346680" cy="2733518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01603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, columns 1x3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49193" y="1570154"/>
            <a:ext cx="3493057" cy="414422"/>
          </a:xfr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217170" indent="0">
              <a:buNone/>
              <a:defRPr sz="1400"/>
            </a:lvl2pPr>
            <a:lvl3pPr marL="530352" indent="0">
              <a:buNone/>
              <a:defRPr sz="1400"/>
            </a:lvl3pPr>
            <a:lvl4pPr marL="896112" indent="0">
              <a:buNone/>
              <a:defRPr sz="1400"/>
            </a:lvl4pPr>
            <a:lvl5pPr marL="1296829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06035" y="1570154"/>
            <a:ext cx="3510883" cy="414422"/>
          </a:xfr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17170" indent="0">
              <a:buNone/>
              <a:defRPr sz="1400"/>
            </a:lvl2pPr>
            <a:lvl3pPr marL="530352" indent="0">
              <a:buNone/>
              <a:defRPr sz="1400"/>
            </a:lvl3pPr>
            <a:lvl4pPr marL="896112" indent="0">
              <a:buNone/>
              <a:defRPr sz="1400"/>
            </a:lvl4pPr>
            <a:lvl5pPr marL="1296829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74527" y="1569984"/>
            <a:ext cx="3510883" cy="415175"/>
          </a:xfr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217170" indent="0">
              <a:buNone/>
              <a:defRPr sz="1400"/>
            </a:lvl2pPr>
            <a:lvl3pPr marL="530352" indent="0">
              <a:buNone/>
              <a:defRPr sz="1400"/>
            </a:lvl3pPr>
            <a:lvl4pPr marL="896112" indent="0">
              <a:buNone/>
              <a:defRPr sz="1400"/>
            </a:lvl4pPr>
            <a:lvl5pPr marL="1296829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03B4520-2D4F-4A32-9620-E39F9D8317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913259"/>
            <a:ext cx="557497" cy="251942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*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DC5C370-387B-4E4A-8091-666F1171BA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5913259"/>
            <a:ext cx="10980757" cy="25194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217170" indent="0">
              <a:buNone/>
              <a:defRPr sz="1000"/>
            </a:lvl2pPr>
            <a:lvl3pPr marL="530352" indent="0">
              <a:buNone/>
              <a:defRPr sz="1000"/>
            </a:lvl3pPr>
            <a:lvl4pPr marL="896112" indent="0">
              <a:buNone/>
              <a:defRPr sz="1000"/>
            </a:lvl4pPr>
            <a:lvl5pPr marL="1296829" indent="0">
              <a:buNone/>
              <a:defRPr sz="10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56A56-88DF-4BD5-9EC5-D8DDC38F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B3D86-567F-4B85-BBBC-38136C9BDAE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49C11D-D2B9-4750-B362-440439336BA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09599" y="2136912"/>
            <a:ext cx="3502152" cy="37825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DC67EEFC-7974-489E-B530-DF12A47D36E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44924" y="2136912"/>
            <a:ext cx="3502152" cy="37825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9A402F6B-DC35-43F1-A608-7D25A4EECA1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080248" y="2136912"/>
            <a:ext cx="3502152" cy="37825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92881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,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Bleed Image</a:t>
            </a:r>
          </a:p>
          <a:p>
            <a:endParaRPr lang="en-US" dirty="0"/>
          </a:p>
          <a:p>
            <a:r>
              <a:rPr lang="en-US" dirty="0"/>
              <a:t>No Copy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2C2B95-F1C7-464B-AB21-EB73C1EE9B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8961680-1199-41F6-9E55-884BD6764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367" y="5694564"/>
            <a:ext cx="10972800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dirty="0" smtClean="0">
                <a:solidFill>
                  <a:schemeClr val="bg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95566D2-55E9-4018-95A0-B86821206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340" y="6055668"/>
            <a:ext cx="10972800" cy="230832"/>
          </a:xfrm>
        </p:spPr>
        <p:txBody>
          <a:bodyPr wrap="square" anchor="b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53439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,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13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Bleed Image</a:t>
            </a:r>
          </a:p>
          <a:p>
            <a:endParaRPr lang="en-US" dirty="0"/>
          </a:p>
          <a:p>
            <a:r>
              <a:rPr lang="en-US" dirty="0"/>
              <a:t>No Copy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260E95-878A-4B35-BD39-8D05DCD28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367" y="5694564"/>
            <a:ext cx="10972800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dirty="0" smtClean="0">
                <a:solidFill>
                  <a:schemeClr val="bg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819CDBF-C301-485C-AA5A-C96D10B02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340" y="6055668"/>
            <a:ext cx="10972800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E0943-49E5-4B67-995B-D2294CDFFC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8213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6173947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red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983439"/>
            <a:ext cx="10981267" cy="1538883"/>
          </a:xfrm>
        </p:spPr>
        <p:txBody>
          <a:bodyPr anchor="ctr"/>
          <a:lstStyle>
            <a:lvl1pPr algn="l">
              <a:lnSpc>
                <a:spcPct val="100000"/>
              </a:lnSpc>
              <a:defRPr sz="5000" kern="15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kern="1500" spc="-1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29532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blue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983439"/>
            <a:ext cx="10981267" cy="1538883"/>
          </a:xfrm>
        </p:spPr>
        <p:txBody>
          <a:bodyPr anchor="ctr"/>
          <a:lstStyle>
            <a:lvl1pPr algn="l">
              <a:lnSpc>
                <a:spcPct val="100000"/>
              </a:lnSpc>
              <a:defRPr sz="5000" kern="15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kern="1500" spc="-1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71767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magenta"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970615"/>
            <a:ext cx="10981267" cy="1564531"/>
          </a:xfrm>
        </p:spPr>
        <p:txBody>
          <a:bodyPr anchor="ctr"/>
          <a:lstStyle>
            <a:lvl1pPr algn="l">
              <a:lnSpc>
                <a:spcPct val="100000"/>
              </a:lnSpc>
              <a:defRPr sz="5000" kern="15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kern="1500" spc="-1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1671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&amp;J Signature">
    <p:bg>
      <p:bgPr>
        <a:solidFill>
          <a:srgbClr val="F4F4F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0750DC-6E40-AD4C-AD00-5BF8D0A197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4205" y="2983551"/>
            <a:ext cx="3563589" cy="890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125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theme" Target="../theme/theme2.xml"/><Relationship Id="rId45" Type="http://schemas.openxmlformats.org/officeDocument/2006/relationships/image" Target="../media/image5.sv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image" Target="../media/image3.svg"/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40.xml"/><Relationship Id="rId41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19/05/2024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3179"/>
            <a:ext cx="10972800" cy="4201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599" y="378458"/>
            <a:ext cx="101415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9E739D-BE3C-AA46-B87C-E06818EA4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312" y="6255157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0B4CBA-1F2E-924A-8B31-7D838BD6336D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1542" y="6273027"/>
            <a:ext cx="1289888" cy="3224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DE0FC16-F2B4-B049-B59E-74CBC90EB748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10784365" y="6380551"/>
            <a:ext cx="798035" cy="77685"/>
          </a:xfrm>
          <a:prstGeom prst="rect">
            <a:avLst/>
          </a:prstGeom>
        </p:spPr>
      </p:pic>
    </p:spTree>
    <p:custDataLst>
      <p:tags r:id="rId41"/>
    </p:custDataLst>
    <p:extLst>
      <p:ext uri="{BB962C8B-B14F-4D97-AF65-F5344CB8AC3E}">
        <p14:creationId xmlns:p14="http://schemas.microsoft.com/office/powerpoint/2010/main" val="3516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</p:sldLayoutIdLst>
  <p:transition>
    <p:fade/>
  </p:transition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baseline="0">
          <a:solidFill>
            <a:schemeClr val="tx1"/>
          </a:solidFill>
          <a:latin typeface="+mj-lt"/>
          <a:ea typeface="Arial Unicode MS" pitchFamily="-65" charset="0"/>
          <a:cs typeface="Arial Unicode MS" pitchFamily="-65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3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10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•"/>
        <a:defRPr sz="25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1pPr>
      <a:lvl2pPr marL="457200" indent="-2286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–"/>
        <a:defRPr sz="20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2pPr>
      <a:lvl3pPr marL="731520" indent="-20116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•"/>
        <a:defRPr sz="18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3pPr>
      <a:lvl4pPr marL="1097280" indent="-20116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–"/>
        <a:defRPr sz="15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4pPr>
      <a:lvl5pPr marL="1487964" indent="-19113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»"/>
        <a:defRPr sz="1300">
          <a:solidFill>
            <a:schemeClr val="tx2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1776223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259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95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331" indent="-192024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288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79">
          <p15:clr>
            <a:srgbClr val="F26B43"/>
          </p15:clr>
        </p15:guide>
        <p15:guide id="4" orient="horz" pos="3954">
          <p15:clr>
            <a:srgbClr val="F26B43"/>
          </p15:clr>
        </p15:guide>
        <p15:guide id="5" orient="horz" pos="4044">
          <p15:clr>
            <a:srgbClr val="F26B43"/>
          </p15:clr>
        </p15:guide>
        <p15:guide id="6" pos="384">
          <p15:clr>
            <a:srgbClr val="F26B43"/>
          </p15:clr>
        </p15:guide>
        <p15:guide id="7" pos="7296">
          <p15:clr>
            <a:srgbClr val="F26B43"/>
          </p15:clr>
        </p15:guide>
        <p15:guide id="8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408" y="758952"/>
            <a:ext cx="5697272" cy="3227514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FOLLOW-UP NUTRIZIONALE E RISULTATI A MEDIO-LUNGO TERMINE: </a:t>
            </a:r>
            <a:br>
              <a:rPr lang="it-IT" sz="3600" dirty="0"/>
            </a:br>
            <a:r>
              <a:rPr lang="it-IT" sz="3600" dirty="0"/>
              <a:t>IMPORTANZA DELLA SELEZIONE DEL PAZIENTE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931" y="4088423"/>
            <a:ext cx="4678520" cy="185517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3300" b="1" dirty="0" smtClean="0">
                <a:solidFill>
                  <a:srgbClr val="FFC000"/>
                </a:solidFill>
              </a:rPr>
              <a:t>Dott</a:t>
            </a:r>
            <a:r>
              <a:rPr lang="it-IT" sz="3300" b="1" dirty="0">
                <a:solidFill>
                  <a:srgbClr val="FFC000"/>
                </a:solidFill>
              </a:rPr>
              <a:t>. </a:t>
            </a:r>
            <a:r>
              <a:rPr lang="it-IT" sz="3300" b="1" dirty="0" err="1">
                <a:solidFill>
                  <a:srgbClr val="FFC000"/>
                </a:solidFill>
              </a:rPr>
              <a:t>amerigo</a:t>
            </a:r>
            <a:r>
              <a:rPr lang="it-IT" sz="3300" b="1" dirty="0">
                <a:solidFill>
                  <a:srgbClr val="FFC000"/>
                </a:solidFill>
              </a:rPr>
              <a:t> </a:t>
            </a:r>
            <a:r>
              <a:rPr lang="it-IT" sz="3300" b="1" dirty="0" err="1">
                <a:solidFill>
                  <a:srgbClr val="FFC000"/>
                </a:solidFill>
              </a:rPr>
              <a:t>iaconelli</a:t>
            </a:r>
            <a:endParaRPr lang="it-IT" sz="3300" b="1" dirty="0">
              <a:solidFill>
                <a:srgbClr val="FFC000"/>
              </a:solidFill>
            </a:endParaRP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Direttore </a:t>
            </a:r>
            <a:r>
              <a:rPr lang="it-IT" sz="2800" b="1" dirty="0" err="1">
                <a:solidFill>
                  <a:srgbClr val="FFC000"/>
                </a:solidFill>
              </a:rPr>
              <a:t>uosd</a:t>
            </a:r>
            <a:r>
              <a:rPr lang="it-IT" sz="2800" b="1" dirty="0">
                <a:solidFill>
                  <a:srgbClr val="FFC000"/>
                </a:solidFill>
              </a:rPr>
              <a:t> medicina bariatrica</a:t>
            </a: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Pol. Universitario A. gemelli </a:t>
            </a:r>
            <a:endParaRPr lang="it-IT" sz="2800" b="1" dirty="0" smtClean="0">
              <a:solidFill>
                <a:srgbClr val="FFC000"/>
              </a:solidFill>
            </a:endParaRPr>
          </a:p>
          <a:p>
            <a:pPr algn="ctr"/>
            <a:r>
              <a:rPr lang="it-IT" sz="2800" b="1" dirty="0" err="1" smtClean="0">
                <a:solidFill>
                  <a:srgbClr val="FFC000"/>
                </a:solidFill>
              </a:rPr>
              <a:t>roma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6C2963-7C10-3C57-2E2E-020BF3D505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479"/>
            <a:ext cx="10587746" cy="544618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651696" y="42203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193431"/>
            <a:ext cx="5600700" cy="40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00100" y="615462"/>
            <a:ext cx="4519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Complicanze nutrizionali post chirurgia </a:t>
            </a:r>
            <a:r>
              <a:rPr lang="it-IT" sz="2800" b="1" dirty="0" err="1" smtClean="0"/>
              <a:t>bariatrica</a:t>
            </a:r>
            <a:endParaRPr lang="it-IT" sz="2800" b="1" dirty="0"/>
          </a:p>
        </p:txBody>
      </p:sp>
      <p:pic>
        <p:nvPicPr>
          <p:cNvPr id="11" name="Immagine 10" descr="articolo-131-CIrcolare-integratori-25-magg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960" y="1725183"/>
            <a:ext cx="4848499" cy="23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F0BB2F1-6C37-4896-A3F7-1CDED9E24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501"/>
          <a:stretch/>
        </p:blipFill>
        <p:spPr>
          <a:xfrm>
            <a:off x="370114" y="2359378"/>
            <a:ext cx="11451772" cy="24620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28800" y="714895"/>
            <a:ext cx="870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FOLLOW UP NUTRIZIONALE POST INTERVENTO CHIRURGIA BARIATRICA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641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6AE26A-07D5-46B5-8AFE-EC0DA807CC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72536" y="-1237751"/>
            <a:ext cx="4381500" cy="107793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55162A-354A-4D4F-B10B-B392755880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968"/>
            <a:ext cx="5803020" cy="17946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811CA7-72DE-4175-B03F-08D006797A86}"/>
              </a:ext>
            </a:extLst>
          </p:cNvPr>
          <p:cNvSpPr txBox="1"/>
          <p:nvPr/>
        </p:nvSpPr>
        <p:spPr>
          <a:xfrm>
            <a:off x="1855366" y="6247975"/>
            <a:ext cx="8640960" cy="496996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Lower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incidence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in case of common </a:t>
            </a:r>
            <a:r>
              <a:rPr kumimoji="0" lang="it-IT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channel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≥ 300 cm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0E710A9-972E-4D60-BF98-C91A4458C5B8}"/>
              </a:ext>
            </a:extLst>
          </p:cNvPr>
          <p:cNvSpPr/>
          <p:nvPr/>
        </p:nvSpPr>
        <p:spPr bwMode="auto">
          <a:xfrm>
            <a:off x="683172" y="5538952"/>
            <a:ext cx="10825655" cy="28377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57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937D1BC-1AFC-469B-BB50-A8C2602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A4A374-010D-45DE-9E1C-D997DA4FE5C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816501-AAE5-214E-B100-00C3DC5F5E3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Arial"/>
              </a:rPr>
              <a:pPr marL="0" marR="0" lvl="0" indent="0" algn="r" defTabSz="5111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Segnaposto testo 1">
            <a:extLst>
              <a:ext uri="{FF2B5EF4-FFF2-40B4-BE49-F238E27FC236}">
                <a16:creationId xmlns:a16="http://schemas.microsoft.com/office/drawing/2014/main" id="{512DD476-0278-4E3A-944A-6D7E74E32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68059"/>
            <a:ext cx="10972800" cy="615553"/>
          </a:xfrm>
        </p:spPr>
        <p:txBody>
          <a:bodyPr/>
          <a:lstStyle/>
          <a:p>
            <a:r>
              <a:rPr lang="en-US" b="1" kern="1500" spc="-10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Risultati</a:t>
            </a:r>
            <a:endParaRPr lang="en-US" b="1" kern="1500" spc="-10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b="1" kern="1500" spc="-1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Effetti</a:t>
            </a:r>
            <a:r>
              <a:rPr lang="en-US" b="1" kern="1500" spc="-1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b="1" kern="1500" spc="-1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Metabolici</a:t>
            </a:r>
            <a:endParaRPr lang="en-US" b="1" kern="1500" spc="-100" dirty="0">
              <a:solidFill>
                <a:srgbClr val="FF0000"/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52A19C0-0053-4EFE-A749-93993923D7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2388" y="347444"/>
            <a:ext cx="5287224" cy="165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D0C139DD-4193-4350-9159-B10B41D3AB43}"/>
              </a:ext>
            </a:extLst>
          </p:cNvPr>
          <p:cNvGrpSpPr/>
          <p:nvPr/>
        </p:nvGrpSpPr>
        <p:grpSpPr>
          <a:xfrm>
            <a:off x="2244035" y="2197101"/>
            <a:ext cx="7703930" cy="4254499"/>
            <a:chOff x="600766" y="2027583"/>
            <a:chExt cx="7942467" cy="4724399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95E1AA5E-AA91-411A-92F3-515141730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766" y="2027583"/>
              <a:ext cx="7942467" cy="47243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24C0ED4C-F9DC-4BAB-8C44-E961726A9C2B}"/>
                </a:ext>
              </a:extLst>
            </p:cNvPr>
            <p:cNvSpPr/>
            <p:nvPr/>
          </p:nvSpPr>
          <p:spPr>
            <a:xfrm>
              <a:off x="7407965" y="2809461"/>
              <a:ext cx="980661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11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838FB241-BB36-44B4-BE5B-BEB49E2FAA45}"/>
                </a:ext>
              </a:extLst>
            </p:cNvPr>
            <p:cNvSpPr/>
            <p:nvPr/>
          </p:nvSpPr>
          <p:spPr>
            <a:xfrm>
              <a:off x="7407965" y="3800706"/>
              <a:ext cx="980661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11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6E370199-06CC-4B90-A373-45333DD24A08}"/>
                </a:ext>
              </a:extLst>
            </p:cNvPr>
            <p:cNvSpPr/>
            <p:nvPr/>
          </p:nvSpPr>
          <p:spPr>
            <a:xfrm>
              <a:off x="7416801" y="4786498"/>
              <a:ext cx="980661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11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2EDA8668-DD87-4889-9666-F86ED147DE3F}"/>
                </a:ext>
              </a:extLst>
            </p:cNvPr>
            <p:cNvSpPr/>
            <p:nvPr/>
          </p:nvSpPr>
          <p:spPr>
            <a:xfrm>
              <a:off x="7396920" y="5786445"/>
              <a:ext cx="980661" cy="2782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11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18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7CEACBF-06C8-42F5-A629-8F9F97269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290" y="889080"/>
            <a:ext cx="10972800" cy="615553"/>
          </a:xfrm>
        </p:spPr>
        <p:txBody>
          <a:bodyPr/>
          <a:lstStyle/>
          <a:p>
            <a:r>
              <a:rPr lang="en-US" b="1" kern="1500" spc="-10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Risultati</a:t>
            </a:r>
            <a:r>
              <a:rPr lang="en-US" b="1" kern="1500" spc="-10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b="1" kern="1500" spc="-100" dirty="0">
              <a:solidFill>
                <a:srgbClr val="FF0000"/>
              </a:solidFill>
              <a:latin typeface="+mj-lt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b="1" kern="1500" spc="-1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Effetti</a:t>
            </a:r>
            <a:r>
              <a:rPr lang="en-US" b="1" kern="1500" spc="-1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b="1" kern="1500" spc="-1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bariatrici</a:t>
            </a:r>
            <a:r>
              <a:rPr lang="en-US" b="1" kern="1500" spc="-1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e </a:t>
            </a:r>
            <a:r>
              <a:rPr lang="en-US" b="1" kern="1500" spc="-1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metabolici</a:t>
            </a:r>
            <a:endParaRPr lang="en-US" b="1" kern="1500" spc="-100" dirty="0">
              <a:solidFill>
                <a:srgbClr val="FF000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1F0103C-E9B2-4A25-B687-76E0CBE1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8" y="399479"/>
            <a:ext cx="10141527" cy="461665"/>
          </a:xfrm>
        </p:spPr>
        <p:txBody>
          <a:bodyPr/>
          <a:lstStyle/>
          <a:p>
            <a:r>
              <a:rPr lang="en-US" dirty="0"/>
              <a:t>SADIs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26CBD9-6321-40FB-96DB-86DD7F5907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816501-AAE5-214E-B100-00C3DC5F5E3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Arial"/>
              </a:rPr>
              <a:pPr marL="0" marR="0" lvl="0" indent="0" algn="r" defTabSz="5111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/>
          <a:srcRect l="3255" t="5143" r="3609" b="1702"/>
          <a:stretch/>
        </p:blipFill>
        <p:spPr>
          <a:xfrm>
            <a:off x="5333521" y="289675"/>
            <a:ext cx="5512126" cy="258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o 6"/>
          <p:cNvGrpSpPr/>
          <p:nvPr/>
        </p:nvGrpSpPr>
        <p:grpSpPr>
          <a:xfrm>
            <a:off x="321848" y="3457904"/>
            <a:ext cx="6541408" cy="2178906"/>
            <a:chOff x="1404413" y="2956193"/>
            <a:chExt cx="9383175" cy="309052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413" y="2956193"/>
              <a:ext cx="9383175" cy="3090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2999F1D-33DE-4E8D-9992-A2F5E6A10F31}"/>
                </a:ext>
              </a:extLst>
            </p:cNvPr>
            <p:cNvSpPr/>
            <p:nvPr/>
          </p:nvSpPr>
          <p:spPr bwMode="auto">
            <a:xfrm>
              <a:off x="1404413" y="4821493"/>
              <a:ext cx="9383175" cy="34486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0351" y="3495894"/>
            <a:ext cx="4447663" cy="224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348EF8E-FB14-4761-8A39-AF9E05ECA2C8}"/>
              </a:ext>
            </a:extLst>
          </p:cNvPr>
          <p:cNvSpPr/>
          <p:nvPr/>
        </p:nvSpPr>
        <p:spPr bwMode="auto">
          <a:xfrm>
            <a:off x="7283669" y="4014952"/>
            <a:ext cx="4403834" cy="8723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9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springernature.com/lw685/springer-static/image/art%3A10.1007%2Fs11695-022-06174-x/MediaObjects/11695_2022_6174_Figa_HTM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07" y="1205347"/>
            <a:ext cx="8347151" cy="45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4962698" y="1928552"/>
            <a:ext cx="2576946" cy="16791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74861" y="392175"/>
            <a:ext cx="11256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212121"/>
                </a:solidFill>
                <a:latin typeface="Arial"/>
                <a:sym typeface="Arial" pitchFamily="-65" charset="0"/>
              </a:rPr>
              <a:t>SAGI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4861" y="805237"/>
            <a:ext cx="3212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63666A"/>
              </a:buClr>
              <a:buSzPct val="100000"/>
            </a:pPr>
            <a:r>
              <a:rPr lang="en-US" sz="2000" b="1" kern="1500" spc="-100" dirty="0" err="1">
                <a:solidFill>
                  <a:srgbClr val="FF0000"/>
                </a:solidFill>
                <a:latin typeface="Arial"/>
                <a:ea typeface="Arial" charset="0"/>
                <a:cs typeface="Arial" charset="0"/>
                <a:sym typeface="Arial" pitchFamily="-65" charset="0"/>
              </a:rPr>
              <a:t>Effetti</a:t>
            </a:r>
            <a:r>
              <a:rPr lang="en-US" sz="2000" b="1" kern="1500" spc="-100" dirty="0">
                <a:solidFill>
                  <a:srgbClr val="FF0000"/>
                </a:solidFill>
                <a:latin typeface="Arial"/>
                <a:ea typeface="Arial" charset="0"/>
                <a:cs typeface="Arial" charset="0"/>
                <a:sym typeface="Arial" pitchFamily="-65" charset="0"/>
              </a:rPr>
              <a:t> </a:t>
            </a:r>
            <a:r>
              <a:rPr lang="en-US" sz="2000" b="1" kern="1500" spc="-100" dirty="0" err="1">
                <a:solidFill>
                  <a:srgbClr val="FF0000"/>
                </a:solidFill>
                <a:latin typeface="Arial"/>
                <a:ea typeface="Arial" charset="0"/>
                <a:cs typeface="Arial" charset="0"/>
                <a:sym typeface="Arial" pitchFamily="-65" charset="0"/>
              </a:rPr>
              <a:t>bariatrici</a:t>
            </a:r>
            <a:r>
              <a:rPr lang="en-US" sz="2000" b="1" kern="1500" spc="-100" dirty="0">
                <a:solidFill>
                  <a:srgbClr val="FF0000"/>
                </a:solidFill>
                <a:latin typeface="Arial"/>
                <a:ea typeface="Arial" charset="0"/>
                <a:cs typeface="Arial" charset="0"/>
                <a:sym typeface="Arial" pitchFamily="-65" charset="0"/>
              </a:rPr>
              <a:t> e </a:t>
            </a:r>
            <a:r>
              <a:rPr lang="en-US" sz="2000" b="1" kern="1500" spc="-100" dirty="0" err="1">
                <a:solidFill>
                  <a:srgbClr val="FF0000"/>
                </a:solidFill>
                <a:latin typeface="Arial"/>
                <a:ea typeface="Arial" charset="0"/>
                <a:cs typeface="Arial" charset="0"/>
                <a:sym typeface="Arial" pitchFamily="-65" charset="0"/>
              </a:rPr>
              <a:t>metabolici</a:t>
            </a:r>
            <a:endParaRPr lang="en-US" sz="2000" b="1" kern="1500" spc="-100" dirty="0">
              <a:solidFill>
                <a:srgbClr val="FF0000"/>
              </a:solidFill>
              <a:latin typeface="Arial"/>
              <a:ea typeface="Arial" charset="0"/>
              <a:cs typeface="Arial" charset="0"/>
              <a:sym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471074" cy="583835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 descr="11695_2022_6020_Figa_HTM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584" y="700269"/>
            <a:ext cx="11179016" cy="5907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Conclusioni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valutazione del paziente con insufficiente </a:t>
            </a:r>
            <a:r>
              <a:rPr lang="it-IT" dirty="0"/>
              <a:t>calo </a:t>
            </a:r>
            <a:r>
              <a:rPr lang="it-IT" dirty="0" smtClean="0"/>
              <a:t>ponderale o con ripresa di peso post operatoria è necessaria una attenta valutazione sulle cause al fine di indicare nuovo trattamento (farmacologico  chirurgico)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L’uso di nuovi farmaci contro </a:t>
            </a:r>
            <a:r>
              <a:rPr lang="it-IT" dirty="0" err="1" smtClean="0"/>
              <a:t>l’obesita’</a:t>
            </a:r>
            <a:r>
              <a:rPr lang="it-IT" dirty="0" smtClean="0"/>
              <a:t> (</a:t>
            </a:r>
            <a:r>
              <a:rPr lang="it-IT" dirty="0" err="1" smtClean="0"/>
              <a:t>semaglutite</a:t>
            </a:r>
            <a:r>
              <a:rPr lang="it-IT" dirty="0" smtClean="0"/>
              <a:t> e </a:t>
            </a:r>
            <a:r>
              <a:rPr lang="it-IT" dirty="0" err="1" smtClean="0"/>
              <a:t>tirzepatide</a:t>
            </a:r>
            <a:r>
              <a:rPr lang="it-IT" dirty="0" smtClean="0"/>
              <a:t> )e l’endoscopia </a:t>
            </a:r>
            <a:r>
              <a:rPr lang="it-IT" dirty="0" err="1" smtClean="0"/>
              <a:t>bariatrica</a:t>
            </a:r>
            <a:r>
              <a:rPr lang="it-IT" dirty="0" smtClean="0"/>
              <a:t> posso essere una valida alternativa alla chirurgia di revisione </a:t>
            </a:r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980902"/>
            <a:ext cx="1216548" cy="756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9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0CC628-9A70-35E9-774C-6D0E7386E659}"/>
              </a:ext>
            </a:extLst>
          </p:cNvPr>
          <p:cNvSpPr txBox="1"/>
          <p:nvPr/>
        </p:nvSpPr>
        <p:spPr>
          <a:xfrm>
            <a:off x="229872" y="6046068"/>
            <a:ext cx="12252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smtClean="0"/>
              <a:t>Lupoli</a:t>
            </a:r>
            <a:r>
              <a:rPr lang="it-IT" sz="1400" dirty="0"/>
              <a:t>, Roberta; Lembo, Erminia; </a:t>
            </a:r>
            <a:r>
              <a:rPr lang="it-IT" sz="1400" dirty="0" err="1"/>
              <a:t>Saldalamacchia</a:t>
            </a:r>
            <a:r>
              <a:rPr lang="it-IT" sz="1400" dirty="0"/>
              <a:t>, Gennaro; Avola, Claudia </a:t>
            </a:r>
            <a:r>
              <a:rPr lang="it-IT" sz="1400" dirty="0" err="1"/>
              <a:t>Kesia</a:t>
            </a:r>
            <a:r>
              <a:rPr lang="it-IT" sz="1400" dirty="0"/>
              <a:t>; Angrisani, Luigi; Capaldo, Brunella (2017). </a:t>
            </a:r>
            <a:r>
              <a:rPr lang="it-IT" sz="1400" dirty="0" err="1"/>
              <a:t>Bariatric</a:t>
            </a:r>
            <a:r>
              <a:rPr lang="it-IT" sz="1400" dirty="0"/>
              <a:t> surgery and long-</a:t>
            </a:r>
            <a:r>
              <a:rPr lang="it-IT" sz="1400" dirty="0" err="1"/>
              <a:t>term</a:t>
            </a:r>
            <a:r>
              <a:rPr lang="it-IT" sz="1400" dirty="0"/>
              <a:t> </a:t>
            </a:r>
            <a:r>
              <a:rPr lang="it-IT" sz="1400" dirty="0" err="1"/>
              <a:t>nutritional</a:t>
            </a:r>
            <a:r>
              <a:rPr lang="it-IT" sz="1400" dirty="0"/>
              <a:t> </a:t>
            </a:r>
            <a:r>
              <a:rPr lang="it-IT" sz="1400" dirty="0" err="1"/>
              <a:t>issues</a:t>
            </a:r>
            <a:r>
              <a:rPr lang="it-IT" sz="1400" dirty="0"/>
              <a:t>. World Journal of </a:t>
            </a:r>
            <a:r>
              <a:rPr lang="it-IT" sz="1400" dirty="0" err="1"/>
              <a:t>Diabetes</a:t>
            </a:r>
            <a:r>
              <a:rPr lang="it-IT" sz="1400" dirty="0"/>
              <a:t>, 8(11), 464–. doi:10.4239/wjd.v8.i11.464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8393" y="354279"/>
            <a:ext cx="8379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rgbClr val="202124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rgbClr val="202124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rgbClr val="202124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202124"/>
                </a:solidFill>
              </a:rPr>
              <a:t>Le </a:t>
            </a:r>
            <a:r>
              <a:rPr lang="it-IT" altLang="it-IT" dirty="0">
                <a:solidFill>
                  <a:srgbClr val="202124"/>
                </a:solidFill>
              </a:rPr>
              <a:t>carenze nutrizionali rappresentano un problema clinico rilevante a lungo termine nei pazienti sottoposti a chirurgia </a:t>
            </a:r>
            <a:r>
              <a:rPr lang="it-IT" altLang="it-IT" dirty="0" err="1">
                <a:solidFill>
                  <a:srgbClr val="202124"/>
                </a:solidFill>
              </a:rPr>
              <a:t>bariatrica</a:t>
            </a:r>
            <a:r>
              <a:rPr lang="it-IT" altLang="it-IT" dirty="0">
                <a:solidFill>
                  <a:srgbClr val="202124"/>
                </a:solidFill>
              </a:rPr>
              <a:t> </a:t>
            </a:r>
            <a:r>
              <a:rPr lang="it-IT" altLang="it-IT" dirty="0" smtClean="0">
                <a:solidFill>
                  <a:srgbClr val="202124"/>
                </a:solidFill>
              </a:rPr>
              <a:t>Pertanto</a:t>
            </a:r>
            <a:r>
              <a:rPr lang="it-IT" altLang="it-IT" dirty="0">
                <a:solidFill>
                  <a:srgbClr val="202124"/>
                </a:solidFill>
              </a:rPr>
              <a:t>, le linee </a:t>
            </a:r>
            <a:r>
              <a:rPr lang="it-IT" altLang="it-IT" dirty="0" err="1" smtClean="0">
                <a:solidFill>
                  <a:srgbClr val="202124"/>
                </a:solidFill>
              </a:rPr>
              <a:t>guidaraccomandano</a:t>
            </a:r>
            <a:r>
              <a:rPr lang="it-IT" altLang="it-IT" dirty="0" smtClean="0">
                <a:solidFill>
                  <a:srgbClr val="202124"/>
                </a:solidFill>
              </a:rPr>
              <a:t> </a:t>
            </a:r>
            <a:r>
              <a:rPr lang="it-IT" altLang="it-IT" dirty="0">
                <a:solidFill>
                  <a:srgbClr val="202124"/>
                </a:solidFill>
              </a:rPr>
              <a:t>vivamente un regolare monitoraggio metabolico e nutrizionale dopo la chirurgia </a:t>
            </a:r>
            <a:r>
              <a:rPr lang="it-IT" altLang="it-IT" dirty="0" err="1">
                <a:solidFill>
                  <a:srgbClr val="202124"/>
                </a:solidFill>
              </a:rPr>
              <a:t>bariatrica</a:t>
            </a:r>
            <a:r>
              <a:rPr lang="it-IT" altLang="it-IT" dirty="0">
                <a:solidFill>
                  <a:srgbClr val="202124"/>
                </a:solidFill>
              </a:rPr>
              <a:t>, la cui frequenza varia a seconda del tipo di procedura.</a:t>
            </a:r>
            <a:r>
              <a:rPr lang="it-IT" altLang="it-IT" sz="600" dirty="0"/>
              <a:t> </a:t>
            </a:r>
            <a:endParaRPr lang="it-IT" altLang="it-IT" sz="1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87433" y="329276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202124"/>
                </a:solidFill>
              </a:rPr>
              <a:t> </a:t>
            </a:r>
            <a:r>
              <a:rPr lang="it-IT" altLang="it-IT" dirty="0">
                <a:solidFill>
                  <a:srgbClr val="202124"/>
                </a:solidFill>
              </a:rPr>
              <a:t>la sorveglianza nutrizionale è una componente essenziale della gestione dei </a:t>
            </a:r>
            <a:r>
              <a:rPr lang="it-IT" altLang="it-IT" dirty="0" smtClean="0">
                <a:solidFill>
                  <a:srgbClr val="202124"/>
                </a:solidFill>
              </a:rPr>
              <a:t>paziente </a:t>
            </a:r>
            <a:r>
              <a:rPr lang="it-IT" altLang="it-IT" dirty="0" err="1" smtClean="0">
                <a:solidFill>
                  <a:srgbClr val="202124"/>
                </a:solidFill>
              </a:rPr>
              <a:t>bariatrico</a:t>
            </a:r>
            <a:r>
              <a:rPr lang="it-IT" altLang="it-IT" dirty="0" smtClean="0">
                <a:solidFill>
                  <a:srgbClr val="202124"/>
                </a:solidFill>
              </a:rPr>
              <a:t> </a:t>
            </a:r>
            <a:r>
              <a:rPr lang="it-IT" altLang="it-IT" dirty="0">
                <a:solidFill>
                  <a:srgbClr val="202124"/>
                </a:solidFill>
              </a:rPr>
              <a:t>per i seguenti motivi: (1) aumenta l’aderenza dei pazienti ad abitudini alimentari sane e regimi di integrazione appropriati; (2) previene il rischio di riprendere peso; (3) facilita l'individuazione di eventuali carenze nutrizionali che potrebbero svilupparsi nonostante la terapia medica; e (4) contribuisce a mantenere una buona qualità della vita.</a:t>
            </a:r>
            <a:r>
              <a:rPr lang="it-IT" altLang="it-IT" sz="600" dirty="0"/>
              <a:t> 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21613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124" y="1803017"/>
            <a:ext cx="5583561" cy="41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904" y="179528"/>
            <a:ext cx="5625295" cy="150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701547" y="1737360"/>
            <a:ext cx="3666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Piu</a:t>
            </a:r>
            <a:r>
              <a:rPr lang="it-IT" b="1" dirty="0" smtClean="0"/>
              <a:t> de 80 % dei </a:t>
            </a:r>
            <a:r>
              <a:rPr lang="it-IT" b="1" dirty="0" err="1" smtClean="0"/>
              <a:t>paz</a:t>
            </a:r>
            <a:r>
              <a:rPr lang="it-IT" b="1" dirty="0" smtClean="0"/>
              <a:t> sottoposti a chirurgia </a:t>
            </a:r>
            <a:r>
              <a:rPr lang="it-IT" b="1" dirty="0" err="1" smtClean="0"/>
              <a:t>bariatrica</a:t>
            </a:r>
            <a:r>
              <a:rPr lang="it-IT" b="1" dirty="0" smtClean="0"/>
              <a:t> </a:t>
            </a:r>
            <a:r>
              <a:rPr lang="it-IT" b="1" dirty="0" err="1" smtClean="0"/>
              <a:t>dop</a:t>
            </a:r>
            <a:r>
              <a:rPr lang="it-IT" b="1" dirty="0" smtClean="0"/>
              <a:t> 5 anni dall’intervento ha la tendenza a riprendere peso 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369" y="3164763"/>
            <a:ext cx="5314424" cy="214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15389"/>
            <a:ext cx="11779136" cy="46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51692" y="5197033"/>
            <a:ext cx="116322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Figure 1. Etiologies and risk factors of insufficient weight loss (IWL) and weight regain (WR) following bariatric metabolic surgery (BMS). IWL, insufficient weight loss; WR,</a:t>
            </a:r>
          </a:p>
          <a:p>
            <a:r>
              <a:rPr lang="it-IT" sz="1100" dirty="0" err="1" smtClean="0"/>
              <a:t>weight</a:t>
            </a:r>
            <a:r>
              <a:rPr lang="it-IT" sz="1100" dirty="0" smtClean="0"/>
              <a:t> </a:t>
            </a:r>
            <a:r>
              <a:rPr lang="it-IT" sz="1100" dirty="0" err="1" smtClean="0"/>
              <a:t>regain</a:t>
            </a:r>
            <a:r>
              <a:rPr lang="it-IT" sz="1100" dirty="0" smtClean="0"/>
              <a:t>; BMS, </a:t>
            </a:r>
            <a:r>
              <a:rPr lang="it-IT" sz="1100" dirty="0" err="1" smtClean="0"/>
              <a:t>bariatric</a:t>
            </a:r>
            <a:r>
              <a:rPr lang="it-IT" sz="1100" dirty="0" smtClean="0"/>
              <a:t> </a:t>
            </a:r>
            <a:r>
              <a:rPr lang="it-IT" sz="1100" dirty="0" err="1" smtClean="0"/>
              <a:t>metabolic</a:t>
            </a:r>
            <a:r>
              <a:rPr lang="it-IT" sz="1100" dirty="0" smtClean="0"/>
              <a:t> </a:t>
            </a:r>
            <a:r>
              <a:rPr lang="it-IT" sz="1100" dirty="0" err="1" smtClean="0"/>
              <a:t>surgery</a:t>
            </a:r>
            <a:r>
              <a:rPr lang="it-IT" sz="1100" dirty="0" smtClean="0"/>
              <a:t>; LAGB, </a:t>
            </a:r>
            <a:r>
              <a:rPr lang="it-IT" sz="1100" dirty="0" err="1" smtClean="0"/>
              <a:t>laparoscopic</a:t>
            </a:r>
            <a:r>
              <a:rPr lang="it-IT" sz="1100" dirty="0" smtClean="0"/>
              <a:t> </a:t>
            </a:r>
            <a:r>
              <a:rPr lang="it-IT" sz="1100" dirty="0" err="1" smtClean="0"/>
              <a:t>adjustable</a:t>
            </a:r>
            <a:r>
              <a:rPr lang="it-IT" sz="1100" dirty="0" smtClean="0"/>
              <a:t> </a:t>
            </a:r>
            <a:r>
              <a:rPr lang="it-IT" sz="1100" dirty="0" err="1" smtClean="0"/>
              <a:t>gastric</a:t>
            </a:r>
            <a:r>
              <a:rPr lang="it-IT" sz="1100" dirty="0" smtClean="0"/>
              <a:t> </a:t>
            </a:r>
            <a:r>
              <a:rPr lang="it-IT" sz="1100" dirty="0" err="1" smtClean="0"/>
              <a:t>banding</a:t>
            </a:r>
            <a:r>
              <a:rPr lang="it-IT" sz="1100" dirty="0" smtClean="0"/>
              <a:t>; LSG, </a:t>
            </a:r>
            <a:r>
              <a:rPr lang="it-IT" sz="1100" dirty="0" err="1" smtClean="0"/>
              <a:t>laparoscopic</a:t>
            </a:r>
            <a:r>
              <a:rPr lang="it-IT" sz="1100" dirty="0" smtClean="0"/>
              <a:t> sleeve </a:t>
            </a:r>
            <a:r>
              <a:rPr lang="it-IT" sz="1100" dirty="0" err="1" smtClean="0"/>
              <a:t>gastrectomy</a:t>
            </a:r>
            <a:r>
              <a:rPr lang="it-IT" sz="1100" dirty="0" smtClean="0"/>
              <a:t>; RYGB, </a:t>
            </a:r>
            <a:r>
              <a:rPr lang="it-IT" sz="1100" dirty="0" err="1" smtClean="0"/>
              <a:t>roux-en-y</a:t>
            </a:r>
            <a:r>
              <a:rPr lang="it-IT" sz="1100" dirty="0" smtClean="0"/>
              <a:t> </a:t>
            </a:r>
            <a:r>
              <a:rPr lang="it-IT" sz="1100" dirty="0" err="1" smtClean="0"/>
              <a:t>gastric</a:t>
            </a:r>
            <a:r>
              <a:rPr lang="it-IT" sz="1100" dirty="0" smtClean="0"/>
              <a:t> bypass; BMI,</a:t>
            </a:r>
          </a:p>
          <a:p>
            <a:r>
              <a:rPr lang="it-IT" sz="1100" dirty="0" smtClean="0"/>
              <a:t>body mass </a:t>
            </a:r>
            <a:r>
              <a:rPr lang="it-IT" sz="1100" dirty="0" err="1" smtClean="0"/>
              <a:t>index</a:t>
            </a:r>
            <a:r>
              <a:rPr lang="it-IT" sz="1100" dirty="0" smtClean="0"/>
              <a:t>; T2DM, </a:t>
            </a:r>
            <a:r>
              <a:rPr lang="it-IT" sz="1100" dirty="0" err="1" smtClean="0"/>
              <a:t>type</a:t>
            </a:r>
            <a:r>
              <a:rPr lang="it-IT" sz="1100" dirty="0" smtClean="0"/>
              <a:t> 2 </a:t>
            </a:r>
            <a:r>
              <a:rPr lang="it-IT" sz="1100" dirty="0" err="1" smtClean="0"/>
              <a:t>diabetes</a:t>
            </a:r>
            <a:r>
              <a:rPr lang="it-IT" sz="1100" dirty="0" smtClean="0"/>
              <a:t> </a:t>
            </a:r>
            <a:r>
              <a:rPr lang="it-IT" sz="1100" dirty="0" err="1" smtClean="0"/>
              <a:t>mellitus</a:t>
            </a:r>
            <a:r>
              <a:rPr lang="it-IT" sz="1100" dirty="0" smtClean="0"/>
              <a:t>; HTN, </a:t>
            </a:r>
            <a:r>
              <a:rPr lang="it-IT" sz="1100" dirty="0" err="1" smtClean="0"/>
              <a:t>hypertension</a:t>
            </a:r>
            <a:r>
              <a:rPr lang="it-IT" sz="1100" dirty="0" smtClean="0"/>
              <a:t>; OSA, </a:t>
            </a:r>
            <a:r>
              <a:rPr lang="it-IT" sz="1100" dirty="0" err="1" smtClean="0"/>
              <a:t>obstructive</a:t>
            </a:r>
            <a:r>
              <a:rPr lang="it-IT" sz="1100" dirty="0" smtClean="0"/>
              <a:t> </a:t>
            </a:r>
            <a:r>
              <a:rPr lang="it-IT" sz="1100" dirty="0" err="1" smtClean="0"/>
              <a:t>sleep</a:t>
            </a:r>
            <a:r>
              <a:rPr lang="it-IT" sz="1100" dirty="0" smtClean="0"/>
              <a:t> apnea; HDL, </a:t>
            </a:r>
            <a:r>
              <a:rPr lang="it-IT" sz="1100" dirty="0" err="1" smtClean="0"/>
              <a:t>High-density</a:t>
            </a:r>
            <a:r>
              <a:rPr lang="it-IT" sz="1100" dirty="0" smtClean="0"/>
              <a:t> </a:t>
            </a:r>
            <a:r>
              <a:rPr lang="it-IT" sz="1100" dirty="0" err="1" smtClean="0"/>
              <a:t>lipoprotein</a:t>
            </a:r>
            <a:r>
              <a:rPr lang="it-IT" sz="1100" dirty="0" smtClean="0"/>
              <a:t>.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369"/>
            <a:ext cx="11779135" cy="50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784839" y="5468815"/>
            <a:ext cx="9557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2. Preventions and management strategies algorithm of post-bariatric metabolic surgery (BMS) insufficient weight loss (IWL) and weight regain (WR). BMS, bariatric</a:t>
            </a:r>
          </a:p>
          <a:p>
            <a:r>
              <a:rPr lang="en-US" dirty="0" smtClean="0"/>
              <a:t>metabolic surgery; IWL, insufficient weight loss; WR, weight regain.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666" y="1701479"/>
            <a:ext cx="2639028" cy="4167614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611" y="1990386"/>
            <a:ext cx="4917894" cy="35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963" y="2272135"/>
            <a:ext cx="3532172" cy="36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9745" y="324515"/>
            <a:ext cx="7568842" cy="137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897775"/>
            <a:ext cx="1172095" cy="803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11695_2024_7137_Figa_HTM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618" y="601882"/>
            <a:ext cx="10208871" cy="5856791"/>
          </a:xfrm>
        </p:spPr>
      </p:pic>
      <p:sp>
        <p:nvSpPr>
          <p:cNvPr id="3" name="Rettangolo 2"/>
          <p:cNvSpPr/>
          <p:nvPr/>
        </p:nvSpPr>
        <p:spPr>
          <a:xfrm>
            <a:off x="0" y="997527"/>
            <a:ext cx="1097280" cy="73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133600" y="334108"/>
            <a:ext cx="10058400" cy="49236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        Trattamenti endoscopici nel </a:t>
            </a:r>
            <a:r>
              <a:rPr lang="it-IT" sz="2800" dirty="0" err="1" smtClean="0"/>
              <a:t>wr</a:t>
            </a:r>
            <a:r>
              <a:rPr lang="it-IT" sz="2800" dirty="0" smtClean="0"/>
              <a:t> </a:t>
            </a:r>
            <a:r>
              <a:rPr lang="it-IT" sz="2800" dirty="0" err="1" smtClean="0"/>
              <a:t>iwl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0" y="967154"/>
            <a:ext cx="1096963" cy="77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8" y="1092622"/>
            <a:ext cx="10691676" cy="536931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48000" y="14438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ookAntiqua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8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34208" y="1452633"/>
            <a:ext cx="97770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BookAntiqua"/>
            </a:endParaRPr>
          </a:p>
          <a:p>
            <a:endParaRPr lang="en-US" dirty="0">
              <a:solidFill>
                <a:srgbClr val="000000"/>
              </a:solidFill>
              <a:latin typeface="BookAntiqua"/>
            </a:endParaRPr>
          </a:p>
          <a:p>
            <a:endParaRPr lang="en-US" dirty="0" smtClean="0">
              <a:solidFill>
                <a:srgbClr val="000000"/>
              </a:solidFill>
              <a:latin typeface="BookAntiqua"/>
            </a:endParaRPr>
          </a:p>
          <a:p>
            <a:endParaRPr lang="en-US" dirty="0">
              <a:solidFill>
                <a:srgbClr val="000000"/>
              </a:solidFill>
              <a:latin typeface="BookAntiqua"/>
            </a:endParaRPr>
          </a:p>
          <a:p>
            <a:endParaRPr lang="en-US" dirty="0" smtClean="0">
              <a:solidFill>
                <a:srgbClr val="000000"/>
              </a:solidFill>
              <a:latin typeface="BookAntiqua"/>
            </a:endParaRPr>
          </a:p>
          <a:p>
            <a:endParaRPr lang="en-US" dirty="0">
              <a:solidFill>
                <a:srgbClr val="000000"/>
              </a:solidFill>
              <a:latin typeface="BookAntiqua"/>
            </a:endParaRPr>
          </a:p>
          <a:p>
            <a:endParaRPr lang="en-US" dirty="0" smtClean="0">
              <a:solidFill>
                <a:srgbClr val="000000"/>
              </a:solidFill>
              <a:latin typeface="BookAntiqua"/>
            </a:endParaRPr>
          </a:p>
          <a:p>
            <a:endParaRPr lang="en-US" dirty="0">
              <a:solidFill>
                <a:srgbClr val="000000"/>
              </a:solidFill>
              <a:latin typeface="BookAntiqua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BookAntiqua"/>
              </a:rPr>
              <a:t>A </a:t>
            </a:r>
            <a:r>
              <a:rPr lang="en-US" dirty="0">
                <a:solidFill>
                  <a:srgbClr val="000000"/>
                </a:solidFill>
                <a:latin typeface="BookAntiqua"/>
              </a:rPr>
              <a:t>recent multicenter retrospective study analyzed 34 patients with WR after sleeve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BookAntiqua"/>
              </a:rPr>
              <a:t>gastrectomy who had undergone ESG for WL[</a:t>
            </a:r>
            <a:r>
              <a:rPr lang="en-US" dirty="0">
                <a:solidFill>
                  <a:srgbClr val="D56400"/>
                </a:solidFill>
                <a:latin typeface="BookAntiqua"/>
              </a:rPr>
              <a:t>60</a:t>
            </a:r>
            <a:r>
              <a:rPr lang="en-US" dirty="0">
                <a:solidFill>
                  <a:srgbClr val="000000"/>
                </a:solidFill>
                <a:latin typeface="BookAntiqua"/>
              </a:rPr>
              <a:t>]. The technical success was 100%. At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BookAntiqua"/>
              </a:rPr>
              <a:t>1 year, 82.4% and 100% of patients achieved ≥ 10% TBWL and ≥ 25% EWL,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BookAntiqua"/>
              </a:rPr>
              <a:t>respectively. Median %TBWL was 13.2% and 18.3% and %EWL was 51.9% and 69.9%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BookAntiqua"/>
              </a:rPr>
              <a:t>at 6 </a:t>
            </a:r>
            <a:r>
              <a:rPr lang="en-US" dirty="0" err="1">
                <a:solidFill>
                  <a:srgbClr val="000000"/>
                </a:solidFill>
                <a:latin typeface="BookAntiqua"/>
              </a:rPr>
              <a:t>mo</a:t>
            </a:r>
            <a:r>
              <a:rPr lang="en-US" dirty="0">
                <a:solidFill>
                  <a:srgbClr val="000000"/>
                </a:solidFill>
                <a:latin typeface="BookAntiqua"/>
              </a:rPr>
              <a:t> and 1 year, respectively. The mean %TBWL was 14.2%, 19.3%, 17.5% and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BookAntiqua"/>
              </a:rPr>
              <a:t>20.4%, and the %EWL was 88.5%, 84.4%, 55.4% and 47.8% for the BMI categories of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BookAntiqua"/>
              </a:rPr>
              <a:t>overweight and obesity class I, II and III at 1 year, respectively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77" y="135332"/>
            <a:ext cx="4572000" cy="228963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77" y="2763789"/>
            <a:ext cx="4231200" cy="3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1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ast food, clipart, disegno, cartone animato&#10;&#10;Descrizione generata automaticamente">
            <a:extLst>
              <a:ext uri="{FF2B5EF4-FFF2-40B4-BE49-F238E27FC236}">
                <a16:creationId xmlns:a16="http://schemas.microsoft.com/office/drawing/2014/main" id="{974567E5-A0BE-1C57-6B50-23E22C649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8" y="1438305"/>
            <a:ext cx="3870193" cy="4226251"/>
          </a:xfrm>
          <a:prstGeom prst="rect">
            <a:avLst/>
          </a:prstGeom>
        </p:spPr>
      </p:pic>
      <p:pic>
        <p:nvPicPr>
          <p:cNvPr id="5" name="Immagine 4" descr="Immagine che contiene clipart, disegno, polpo, illustrazione&#10;&#10;Descrizione generata automaticamente">
            <a:extLst>
              <a:ext uri="{FF2B5EF4-FFF2-40B4-BE49-F238E27FC236}">
                <a16:creationId xmlns:a16="http://schemas.microsoft.com/office/drawing/2014/main" id="{6DE7E522-9AE1-BF95-8E58-2748B513D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40" y="1444981"/>
            <a:ext cx="2924175" cy="4219575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739"/>
          </a:xfrm>
        </p:spPr>
        <p:txBody>
          <a:bodyPr/>
          <a:lstStyle/>
          <a:p>
            <a:r>
              <a:rPr lang="it-IT" dirty="0" smtClean="0"/>
              <a:t>                Chirurgia di revisione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23686" y="1620456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SADI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28122" y="1655180"/>
            <a:ext cx="126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SAGI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0" y="1022465"/>
            <a:ext cx="1030778" cy="70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itle, bullets">
  <a:themeElements>
    <a:clrScheme name="Johnson&amp;Johnson">
      <a:dk1>
        <a:srgbClr val="212121"/>
      </a:dk1>
      <a:lt1>
        <a:srgbClr val="FFFFFF"/>
      </a:lt1>
      <a:dk2>
        <a:srgbClr val="63666A"/>
      </a:dk2>
      <a:lt2>
        <a:srgbClr val="F4F4F4"/>
      </a:lt2>
      <a:accent1>
        <a:srgbClr val="C8102E"/>
      </a:accent1>
      <a:accent2>
        <a:srgbClr val="1E22AA"/>
      </a:accent2>
      <a:accent3>
        <a:srgbClr val="C800A1"/>
      </a:accent3>
      <a:accent4>
        <a:srgbClr val="00A3AD"/>
      </a:accent4>
      <a:accent5>
        <a:srgbClr val="FF8200"/>
      </a:accent5>
      <a:accent6>
        <a:srgbClr val="753BBD"/>
      </a:accent6>
      <a:hlink>
        <a:srgbClr val="1E22AA"/>
      </a:hlink>
      <a:folHlink>
        <a:srgbClr val="888B8D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solidFill>
          <a:srgbClr val="C0C0C0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J Powerpoint Full Screen Version Editable Template_jnjcorporateppttemplatefullscreen190404_updated colors1.potx" id="{49A1F123-1D79-4996-AC46-4A97ED96C357}" vid="{85603846-5EE6-4AB5-9660-DD8D8C006C47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938</TotalTime>
  <Words>578</Words>
  <Application>Microsoft Office PowerPoint</Application>
  <PresentationFormat>Widescreen</PresentationFormat>
  <Paragraphs>56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Arial</vt:lpstr>
      <vt:lpstr>Arial Unicode MS</vt:lpstr>
      <vt:lpstr>BookAntiqua</vt:lpstr>
      <vt:lpstr>Calibri</vt:lpstr>
      <vt:lpstr>Georgia</vt:lpstr>
      <vt:lpstr>Wingdings</vt:lpstr>
      <vt:lpstr>ヒラギノ角ゴ ProN W3</vt:lpstr>
      <vt:lpstr>ヒラギノ角ゴ ProN W6</vt:lpstr>
      <vt:lpstr>RetrospectVTI</vt:lpstr>
      <vt:lpstr>title, bullets</vt:lpstr>
      <vt:lpstr>FOLLOW-UP NUTRIZIONALE E RISULTATI A MEDIO-LUNGO TERMINE:  IMPORTANZA DELLA SELEZIONE DEL PAZIENTE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Trattamenti endoscopici nel wr iwl</vt:lpstr>
      <vt:lpstr>Presentazione standard di PowerPoint</vt:lpstr>
      <vt:lpstr>                Chirurgia di revisione</vt:lpstr>
      <vt:lpstr>Presentazione standard di PowerPoint</vt:lpstr>
      <vt:lpstr>Presentazione standard di PowerPoint</vt:lpstr>
      <vt:lpstr>Presentazione standard di PowerPoint</vt:lpstr>
      <vt:lpstr>SADIs</vt:lpstr>
      <vt:lpstr>SADIs</vt:lpstr>
      <vt:lpstr>Presentazione standard di PowerPoint</vt:lpstr>
      <vt:lpstr>Presentazione standard di PowerPoint</vt:lpstr>
      <vt:lpstr>                            Conclusioni 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admin</cp:lastModifiedBy>
  <cp:revision>48</cp:revision>
  <dcterms:created xsi:type="dcterms:W3CDTF">2022-02-27T17:36:31Z</dcterms:created>
  <dcterms:modified xsi:type="dcterms:W3CDTF">2024-05-19T20:19:26Z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